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0" r:id="rId3"/>
    <p:sldId id="301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6" r:id="rId12"/>
    <p:sldId id="314" r:id="rId13"/>
    <p:sldId id="315" r:id="rId14"/>
    <p:sldId id="312" r:id="rId15"/>
    <p:sldId id="313" r:id="rId16"/>
    <p:sldId id="280" r:id="rId17"/>
    <p:sldId id="318" r:id="rId18"/>
    <p:sldId id="317" r:id="rId19"/>
    <p:sldId id="320" r:id="rId20"/>
    <p:sldId id="321" r:id="rId21"/>
    <p:sldId id="322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imes New Roman" panose="02020603050405020304" pitchFamily="18" charset="0"/>
      <p:regular r:id="rId27"/>
    </p:embeddedFont>
    <p:embeddedFont>
      <p:font typeface="標楷體" panose="03000509000000000000" pitchFamily="65" charset="-12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2D4A"/>
    <a:srgbClr val="A4161A"/>
    <a:srgbClr val="FF4D6D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etbootstrap.com/docs/5.3/getting-started/download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s://getbootstrap.com/docs/5.3/getting-started/introduction/#quick-star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82143" y="5785914"/>
            <a:ext cx="2076748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Bootstrap5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52597AB-9248-4B5A-B37E-853EE75C0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3" t="11582" r="29435" b="12367"/>
          <a:stretch/>
        </p:blipFill>
        <p:spPr bwMode="auto">
          <a:xfrm>
            <a:off x="2563607" y="9055628"/>
            <a:ext cx="865393" cy="73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0">
            <a:extLst>
              <a:ext uri="{FF2B5EF4-FFF2-40B4-BE49-F238E27FC236}">
                <a16:creationId xmlns:a16="http://schemas.microsoft.com/office/drawing/2014/main" id="{D3A51A90-3EEC-4E97-9E95-4E93E37ADD13}"/>
              </a:ext>
            </a:extLst>
          </p:cNvPr>
          <p:cNvSpPr txBox="1"/>
          <p:nvPr/>
        </p:nvSpPr>
        <p:spPr>
          <a:xfrm>
            <a:off x="0" y="174833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標題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94212" y="2278860"/>
            <a:ext cx="1075829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針對標題本身的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&lt;h1&gt;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&lt;h6&gt;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，也可以下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display-1(1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6)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，去設定大小。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排版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6DD68B18-7330-4C18-81E1-E269EF8B2FC3}"/>
              </a:ext>
            </a:extLst>
          </p:cNvPr>
          <p:cNvSpPr txBox="1"/>
          <p:nvPr/>
        </p:nvSpPr>
        <p:spPr>
          <a:xfrm>
            <a:off x="0" y="2847693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行內文字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A9B718A-EA23-4BA3-B592-26EFA7C32E37}"/>
              </a:ext>
            </a:extLst>
          </p:cNvPr>
          <p:cNvSpPr txBox="1"/>
          <p:nvPr/>
        </p:nvSpPr>
        <p:spPr>
          <a:xfrm>
            <a:off x="152400" y="3378223"/>
            <a:ext cx="17602200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&lt;mark&gt;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&lt;small&gt;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&lt;u&gt;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等元素，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BS5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.mark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.small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.text-decoration-underline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.text-decoration-line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作為對應調整。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Text-truncate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：文字長度過多改成「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…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64696F-EC0F-4ADE-82AB-7E09E52E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243642"/>
            <a:ext cx="5742895" cy="4963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BAF1E4-60A5-474A-842E-738A9661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128" y="5249205"/>
            <a:ext cx="4200872" cy="2961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78A0D2A5-7613-49CB-9022-89171C1B2B4B}"/>
              </a:ext>
            </a:extLst>
          </p:cNvPr>
          <p:cNvSpPr txBox="1"/>
          <p:nvPr/>
        </p:nvSpPr>
        <p:spPr>
          <a:xfrm>
            <a:off x="152400" y="5112184"/>
            <a:ext cx="6172200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針對段落的字體，可以用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調整。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609013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29709"/>
            <a:ext cx="5461329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文字樣式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文字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1CC5BB-F538-4A00-BC2E-72A78DE1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" y="2286156"/>
            <a:ext cx="8655365" cy="3238344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446D420-1484-48B3-B563-3714332A5B1B}"/>
              </a:ext>
            </a:extLst>
          </p:cNvPr>
          <p:cNvSpPr txBox="1"/>
          <p:nvPr/>
        </p:nvSpPr>
        <p:spPr>
          <a:xfrm>
            <a:off x="304800" y="5562600"/>
            <a:ext cx="11353800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對齊：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text-start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text-center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text-left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是否要換行：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text-wrap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nowrap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文字大小寫轉換：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text-lowercase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text-uppercase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text-capitalize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去掉文字裝飾：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.text-decoration-none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加上底線：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text-decoration-underline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加上刪除線：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text-decoration-line-through</a:t>
            </a:r>
          </a:p>
        </p:txBody>
      </p:sp>
    </p:spTree>
    <p:extLst>
      <p:ext uri="{BB962C8B-B14F-4D97-AF65-F5344CB8AC3E}">
        <p14:creationId xmlns:p14="http://schemas.microsoft.com/office/powerpoint/2010/main" val="685790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色彩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005741-1EAC-4A2F-9A76-14B08CA3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847664"/>
            <a:ext cx="9497927" cy="8172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78D4FA7-9332-4E85-A277-F7127931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839712"/>
            <a:ext cx="3536513" cy="3989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78F330-D337-461A-BD3C-6B0BE6EF4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170" y="5977402"/>
            <a:ext cx="4990191" cy="3989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63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背景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9403BE-C44D-43C8-8CE1-BA270960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8763"/>
            <a:ext cx="8948214" cy="8448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94D93A4-154C-48EC-9A21-4C8F34BC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1758763"/>
            <a:ext cx="5005838" cy="4070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A83A197-BA0B-4A24-84AB-391E4B560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5977402"/>
            <a:ext cx="4942917" cy="4119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50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46064"/>
            <a:ext cx="149695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響應式圖片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(Responsive images)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`class="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-fluid"`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，相當於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`max-width: 100%; height: auto;`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mage thumbnails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：相當於給圖片一個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1px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的邊框。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文繞圖效果：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圖片靠左：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class=“float-start”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圖片靠右：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class=“float-end”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如果要圖片置中：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class=“mx-auto d-block”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Image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4397B2-2693-4707-A3EC-BA2A2AC8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23851"/>
            <a:ext cx="12382500" cy="321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CD1E5DD-DC36-4861-B379-F8FFF221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012207"/>
            <a:ext cx="6553200" cy="23537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41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65100" y="1704309"/>
            <a:ext cx="12636500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設定框線位置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設定框線粗度：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border-1(1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設定框線透明度：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border-opacity-10(10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75)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設定框線原角：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round-0(0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round-pill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：橢圓形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round-circle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：圓形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設定框線色彩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框線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F1265B-2E8F-4B15-84D5-F43CD775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93" y="1784164"/>
            <a:ext cx="9381907" cy="2630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729134-1CFE-44BA-8297-7F5E3DE9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93" y="4762500"/>
            <a:ext cx="9407307" cy="233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22005D-AE97-4E1E-B9D8-B3945F91E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362700"/>
            <a:ext cx="7869539" cy="373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73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超連結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4EEA9C-B619-40C2-88F6-EBF40CA3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086100"/>
            <a:ext cx="8030696" cy="4839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D0A987-6DFC-49CE-B06B-64053817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608" y="3086100"/>
            <a:ext cx="6554115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94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77800" y="1691609"/>
            <a:ext cx="8141284" cy="7437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通用格式為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`{property}{sides}-{size}`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(property)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`m`: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邊界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(margin)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留白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(padding)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側邊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(sides)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`t`: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上邊界或留白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(top)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下邊界或留白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(bottom)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左邊界或留白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(start)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`e`: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右邊界或留白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(end)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`x`: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左右邊界或左右留白。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`y`: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上下邊界或上下留白。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`blank`: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四周邊界或四周留白。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0-5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13182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間距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(spacing)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、長寬百分比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F69765A-3EA2-4B80-AF06-4DDF893F72F1}"/>
              </a:ext>
            </a:extLst>
          </p:cNvPr>
          <p:cNvSpPr txBox="1"/>
          <p:nvPr/>
        </p:nvSpPr>
        <p:spPr>
          <a:xfrm>
            <a:off x="177800" y="9085957"/>
            <a:ext cx="8610600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長度百分比：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h-25(25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50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75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寬度百分比：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w-25(25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50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75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66B9C4-49D5-463F-8453-C9B3CC3B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1766186"/>
            <a:ext cx="7444591" cy="4252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AD5160-D7DB-4FFF-8D87-5744076F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5980722"/>
            <a:ext cx="8229600" cy="3887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322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垂直對齊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EBBCA0-7C73-4D0D-A58B-A304ACD2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19300"/>
            <a:ext cx="1243930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92418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form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裡面使用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labal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時，一定要加上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class=form-label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textarea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要加上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class=form-control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表單如果有說明文字，要加上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class=form-text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(form)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B608CF-D9A6-48FD-B96C-46A0718B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4256844"/>
            <a:ext cx="11331909" cy="583965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573A27-EBEF-4622-BB40-E1391C3B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796864"/>
            <a:ext cx="8658805" cy="2228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97CC29-A7AE-4F23-86FA-4320AD05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8002" y="2001697"/>
            <a:ext cx="4591691" cy="495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D268DA5A-2273-4FB9-9055-4F3806688C75}"/>
              </a:ext>
            </a:extLst>
          </p:cNvPr>
          <p:cNvSpPr txBox="1"/>
          <p:nvPr/>
        </p:nvSpPr>
        <p:spPr>
          <a:xfrm>
            <a:off x="206912" y="3598240"/>
            <a:ext cx="92418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如果要在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前後面加上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，要加上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class="input-group"</a:t>
            </a:r>
          </a:p>
        </p:txBody>
      </p:sp>
    </p:spTree>
    <p:extLst>
      <p:ext uri="{BB962C8B-B14F-4D97-AF65-F5344CB8AC3E}">
        <p14:creationId xmlns:p14="http://schemas.microsoft.com/office/powerpoint/2010/main" val="211570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04800" y="1717009"/>
            <a:ext cx="17145000" cy="3402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原名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Twitter Blueprint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，由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Twitter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的兩位工程師所開發，目的是製作一套可以保持一致性的工具與框架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(framework)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是目前最受歡迎的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框架之一。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用來開發響應式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(responsive)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、行動優先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(mobile first)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的網頁。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使用者無須撰寫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程式碼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就可以設計出響應式網頁。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框架主流為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TailwindCSS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，那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…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就先以前者為主。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630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(form)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455E7EE-3542-42EB-8D00-3492C99BCA19}"/>
              </a:ext>
            </a:extLst>
          </p:cNvPr>
          <p:cNvSpPr txBox="1"/>
          <p:nvPr/>
        </p:nvSpPr>
        <p:spPr>
          <a:xfrm>
            <a:off x="304800" y="1827012"/>
            <a:ext cx="6270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：要加上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class="form-select"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86B8D37-D296-4952-BCB5-33DDDE34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49066"/>
            <a:ext cx="5921826" cy="2594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EBBDE10C-991C-4E33-A25B-758337980CD5}"/>
              </a:ext>
            </a:extLst>
          </p:cNvPr>
          <p:cNvSpPr txBox="1"/>
          <p:nvPr/>
        </p:nvSpPr>
        <p:spPr>
          <a:xfrm>
            <a:off x="6574888" y="1827012"/>
            <a:ext cx="6477000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checkbox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radio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最外面的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div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要放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class="form-check"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勾選欄位；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class="form-check-input"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文字標籤：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class="form-check-label"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D05C312-A7BA-4638-AC58-66798A89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47" y="4305300"/>
            <a:ext cx="8047576" cy="518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878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594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裡面有各種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套件，在要使用時再到文件中尋找即可。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實作範例如下：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響應式套件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實作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3FDB2D1-D1B0-4172-BF8D-34B772611EC3}"/>
              </a:ext>
            </a:extLst>
          </p:cNvPr>
          <p:cNvSpPr txBox="1"/>
          <p:nvPr/>
        </p:nvSpPr>
        <p:spPr>
          <a:xfrm>
            <a:off x="2133600" y="3373027"/>
            <a:ext cx="899007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01	https://reurl.cc/DlGOZR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13AF08-BF66-40AB-A5EB-C2D793FB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5" y="3086100"/>
            <a:ext cx="1092202" cy="1092202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3CC445A-25C9-44E5-A559-107E8E7BEFDE}"/>
              </a:ext>
            </a:extLst>
          </p:cNvPr>
          <p:cNvSpPr txBox="1"/>
          <p:nvPr/>
        </p:nvSpPr>
        <p:spPr>
          <a:xfrm>
            <a:off x="2120900" y="4625153"/>
            <a:ext cx="899007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02	https://reurl.cc/0d7W2Y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123F35-6E5E-432A-8CF0-5DCE70CE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8" y="4389657"/>
            <a:ext cx="1092202" cy="1092202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EAB01EA5-78A0-40F2-A1A2-CFC28168C472}"/>
              </a:ext>
            </a:extLst>
          </p:cNvPr>
          <p:cNvSpPr txBox="1"/>
          <p:nvPr/>
        </p:nvSpPr>
        <p:spPr>
          <a:xfrm>
            <a:off x="2171700" y="5877280"/>
            <a:ext cx="899007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03	https://reurl.cc/RexkX9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4DD5D2-32E2-4E7D-AA4C-D61F0E904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8" y="5693214"/>
            <a:ext cx="1092202" cy="1092202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CCBA54A6-C748-44CC-8D4B-DFAC09F44A6C}"/>
              </a:ext>
            </a:extLst>
          </p:cNvPr>
          <p:cNvSpPr txBox="1"/>
          <p:nvPr/>
        </p:nvSpPr>
        <p:spPr>
          <a:xfrm>
            <a:off x="2133600" y="7153082"/>
            <a:ext cx="899007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04	https://reurl.cc/xvn315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F8642BF-F768-41B2-A7ED-15976A57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8" y="6996771"/>
            <a:ext cx="1092202" cy="10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30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3200" y="127923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套件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E091-BC20-472D-9A9E-2EB04F5B0255}"/>
              </a:ext>
            </a:extLst>
          </p:cNvPr>
          <p:cNvSpPr txBox="1"/>
          <p:nvPr/>
        </p:nvSpPr>
        <p:spPr>
          <a:xfrm>
            <a:off x="12700" y="1766642"/>
            <a:ext cx="891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第一種方式：下載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編譯檔案進行使用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F23E6D4-99A4-4A60-BC9F-CED441EA538F}"/>
              </a:ext>
            </a:extLst>
          </p:cNvPr>
          <p:cNvSpPr txBox="1"/>
          <p:nvPr/>
        </p:nvSpPr>
        <p:spPr>
          <a:xfrm>
            <a:off x="203200" y="2297172"/>
            <a:ext cx="16230600" cy="1094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至官網下載編譯好的檔案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nl-NL" altLang="zh-TW" sz="2600" dirty="0">
                <a:hlinkClick r:id="rId2"/>
              </a:rPr>
              <a:t>Download · Bootstrap v5.3 (getbootstrap.com)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中引入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CD3EAA3-873F-46B9-914C-74BC6DA71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28" b="18098"/>
          <a:stretch/>
        </p:blipFill>
        <p:spPr>
          <a:xfrm>
            <a:off x="5715000" y="2914855"/>
            <a:ext cx="9829800" cy="2362200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ACE8512-9613-443F-8FA9-42A5A491C5E0}"/>
              </a:ext>
            </a:extLst>
          </p:cNvPr>
          <p:cNvSpPr txBox="1"/>
          <p:nvPr/>
        </p:nvSpPr>
        <p:spPr>
          <a:xfrm>
            <a:off x="12700" y="5334954"/>
            <a:ext cx="109601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第二種方式：透過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CDN(Content Delivery Networks)】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5DB5F2BE-441A-4F28-BE30-632E6CD3FF60}"/>
              </a:ext>
            </a:extLst>
          </p:cNvPr>
          <p:cNvSpPr txBox="1"/>
          <p:nvPr/>
        </p:nvSpPr>
        <p:spPr>
          <a:xfrm>
            <a:off x="203200" y="5933313"/>
            <a:ext cx="16230600" cy="525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直接使用官網嵌入的</a:t>
            </a:r>
            <a:r>
              <a:rPr lang="en-US" altLang="zh-TW" sz="2600" dirty="0">
                <a:hlinkClick r:id="rId4"/>
              </a:rPr>
              <a:t>Get started with Bootstrap · Bootstrap v5.3 (getbootstrap.com)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E82648E-53EA-49CB-B915-306182339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6521742"/>
            <a:ext cx="7997882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71464"/>
            <a:ext cx="17526000" cy="340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網格系統是透過橫向的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列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和直向的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來設計網頁版面。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它將網頁寬度平均分割為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12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等分，稱為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12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假設要使用兩個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&lt;div&gt;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元素製作寬度為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1:1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的雙欄版面，那麼這兩個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&lt;div&gt;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元素是位於相同的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，並分別占用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6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假設要使用兩個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&lt;div&gt;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元素製作寬度為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2:1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的雙欄版面，那麼這兩個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&lt;div&gt;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元素是位於相同的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，並分別占用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8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網格系統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076628-2FA9-4239-B64C-5C7893A3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67771"/>
            <a:ext cx="7809412" cy="30672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0229D8A-2B3A-4AEB-ADD2-933ED099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5255071"/>
            <a:ext cx="7359848" cy="307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0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839712"/>
            <a:ext cx="17983200" cy="1671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斷點的目標是行動優先與響應式設計，使用最少的樣式讓最小斷點能夠運作，然後逐漸調整樣式以適用於較大的裝置。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一般預設是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斷點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(breakpoint)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B449BF-F5D6-4324-AAED-3DA3EEB9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33513"/>
            <a:ext cx="7605534" cy="39006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F2CD3E8-41BE-4BFC-9548-1AF23424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82"/>
          <a:stretch/>
        </p:blipFill>
        <p:spPr>
          <a:xfrm>
            <a:off x="8153400" y="3658913"/>
            <a:ext cx="9144000" cy="65044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903578-E0A9-42CF-88FA-508516715286}"/>
              </a:ext>
            </a:extLst>
          </p:cNvPr>
          <p:cNvSpPr/>
          <p:nvPr/>
        </p:nvSpPr>
        <p:spPr>
          <a:xfrm>
            <a:off x="11963400" y="3510810"/>
            <a:ext cx="1447800" cy="598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9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96864"/>
            <a:ext cx="13716000" cy="3979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先來看看官方解釋：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`.container`, which sets a `max-width` at each responsive breakpoint.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`.container-{breakpoint}`, which is `width: 100%` until the specified breakpoint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`.container-fluid`, which is `width: 100%` at all breakpoints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講白話就是：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container-fluid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：你設的容器寬度為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100%(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就是旁邊不留白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Container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：他會適度留白。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容器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(container)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F8DF1A-9DA6-496D-9181-CA0B0C39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6057900"/>
            <a:ext cx="971685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7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96864"/>
            <a:ext cx="13716000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設定每一個欄位佔的大小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單位寬度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(col)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F8DF1A-9DA6-496D-9181-CA0B0C39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865112"/>
            <a:ext cx="9716856" cy="381053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4FE0202-9DFF-4749-BE53-28F12A4AC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0" b="6467"/>
          <a:stretch/>
        </p:blipFill>
        <p:spPr>
          <a:xfrm>
            <a:off x="152400" y="2552700"/>
            <a:ext cx="7824788" cy="2362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C4E78F-45F3-46B3-9E4A-6753CC5C7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96" y="5533339"/>
            <a:ext cx="5077799" cy="19950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A155B8D-3681-4BE6-B74F-3974E51EA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96" y="7728819"/>
            <a:ext cx="9530195" cy="22043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CA7D1F0-CE82-43E5-9064-B63EF582B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409" y="5876027"/>
            <a:ext cx="9530195" cy="16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7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0">
            <a:extLst>
              <a:ext uri="{FF2B5EF4-FFF2-40B4-BE49-F238E27FC236}">
                <a16:creationId xmlns:a16="http://schemas.microsoft.com/office/drawing/2014/main" id="{D3A51A90-3EEC-4E97-9E95-4E93E37ADD13}"/>
              </a:ext>
            </a:extLst>
          </p:cNvPr>
          <p:cNvSpPr txBox="1"/>
          <p:nvPr/>
        </p:nvSpPr>
        <p:spPr>
          <a:xfrm>
            <a:off x="0" y="174833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欄的水平對齊方式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94212" y="2278860"/>
            <a:ext cx="5461329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justify-content-*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欄的水平對齊方式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6C6EF7CD-2CC1-47C1-93D5-F53FC5ED07D0}"/>
              </a:ext>
            </a:extLst>
          </p:cNvPr>
          <p:cNvSpPr txBox="1"/>
          <p:nvPr/>
        </p:nvSpPr>
        <p:spPr>
          <a:xfrm>
            <a:off x="-41812" y="293657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列的水平對齊方式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6D79C11-60C3-442F-B018-767BD63E87B9}"/>
              </a:ext>
            </a:extLst>
          </p:cNvPr>
          <p:cNvSpPr txBox="1"/>
          <p:nvPr/>
        </p:nvSpPr>
        <p:spPr>
          <a:xfrm>
            <a:off x="152400" y="3467100"/>
            <a:ext cx="5461329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align-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itemst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-*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36B94-A3DD-4BD8-B428-2C15D8DCF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67200"/>
            <a:ext cx="6705599" cy="855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6469CC-4EA5-4DAC-8FD8-DBBD1E89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3445"/>
            <a:ext cx="5867400" cy="93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17078EF-63BC-47B4-9CA0-F9205F4B4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778" y="1638300"/>
            <a:ext cx="7560222" cy="56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EAF08D-50AC-4066-A0D6-544F71C26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674" y="7501690"/>
            <a:ext cx="7560222" cy="146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17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77800" y="1839712"/>
            <a:ext cx="175603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有時在設計網頁版面時，可能會保留一些空白，不見得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都會用到，此時可以使用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.offset -*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類別來調整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的位移。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column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位移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A9F57C-1D52-4E9E-ACA3-C54A42C77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" b="3294"/>
          <a:stretch/>
        </p:blipFill>
        <p:spPr bwMode="auto">
          <a:xfrm>
            <a:off x="304800" y="3077088"/>
            <a:ext cx="94678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913F32E-4D16-43FA-8DC1-862ED919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3077088"/>
            <a:ext cx="8153400" cy="15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065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8160</TotalTime>
  <Words>1112</Words>
  <Application>Microsoft Office PowerPoint</Application>
  <PresentationFormat>自訂</PresentationFormat>
  <Paragraphs>111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257</cp:revision>
  <dcterms:created xsi:type="dcterms:W3CDTF">2006-08-16T00:00:00Z</dcterms:created>
  <dcterms:modified xsi:type="dcterms:W3CDTF">2025-01-23T08:34:15Z</dcterms:modified>
  <dc:identifier>DAGRTmEneC4</dc:identifier>
</cp:coreProperties>
</file>